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3"/>
  </p:notesMasterIdLst>
  <p:sldIdLst>
    <p:sldId id="256" r:id="rId3"/>
    <p:sldId id="261" r:id="rId4"/>
    <p:sldId id="274" r:id="rId5"/>
    <p:sldId id="273" r:id="rId6"/>
    <p:sldId id="271" r:id="rId7"/>
    <p:sldId id="275" r:id="rId8"/>
    <p:sldId id="278" r:id="rId9"/>
    <p:sldId id="279" r:id="rId10"/>
    <p:sldId id="287" r:id="rId11"/>
    <p:sldId id="285" r:id="rId12"/>
    <p:sldId id="286" r:id="rId13"/>
    <p:sldId id="282" r:id="rId14"/>
    <p:sldId id="277" r:id="rId15"/>
    <p:sldId id="281" r:id="rId16"/>
    <p:sldId id="283" r:id="rId17"/>
    <p:sldId id="284" r:id="rId18"/>
    <p:sldId id="288" r:id="rId19"/>
    <p:sldId id="289" r:id="rId20"/>
    <p:sldId id="276" r:id="rId21"/>
    <p:sldId id="267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98AE"/>
    <a:srgbClr val="C2D4E0"/>
    <a:srgbClr val="F0F5F9"/>
    <a:srgbClr val="ECF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4734" autoAdjust="0"/>
    <p:restoredTop sz="94660"/>
  </p:normalViewPr>
  <p:slideViewPr>
    <p:cSldViewPr>
      <p:cViewPr>
        <p:scale>
          <a:sx n="100" d="100"/>
          <a:sy n="100" d="100"/>
        </p:scale>
        <p:origin x="-570" y="-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ableStyles" Target="tableStyles.xml"/></Relationships>
</file>

<file path=ppt/media/image1.png>
</file>

<file path=ppt/media/image10.bmp>
</file>

<file path=ppt/media/image12.png>
</file>

<file path=ppt/media/image14.png>
</file>

<file path=ppt/media/image15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b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15040-15C3-4DED-B5BD-4E0F57997FA2}" type="datetimeFigureOut">
              <a:rPr lang="en-US" smtClean="0"/>
              <a:pPr/>
              <a:t>11/2/2010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6CF389-AEE6-4083-8006-273D0B820E6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9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7663" y="1905001"/>
            <a:ext cx="7683913" cy="1523497"/>
          </a:xfrm>
        </p:spPr>
        <p:txBody>
          <a:bodyPr anchor="ctr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7662" y="4343401"/>
            <a:ext cx="7683914" cy="46325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96366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 flip="none" rotWithShape="1"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" y="6238877"/>
            <a:ext cx="9144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se for slides with Softwar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89438" y="1905005"/>
            <a:ext cx="8363937" cy="2108269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emo, Video etc. &quot;special&quot; slides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7213" y="391111"/>
            <a:ext cx="6994362" cy="152349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9777" y="4724401"/>
            <a:ext cx="6994363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85405" y="3040956"/>
            <a:ext cx="6126171" cy="1378644"/>
          </a:xfrm>
        </p:spPr>
        <p:txBody>
          <a:bodyPr anchor="t" anchorCtr="0">
            <a:noAutofit/>
            <a:scene3d>
              <a:camera prst="orthographicFront"/>
              <a:lightRig rig="flat" dir="t"/>
            </a:scene3d>
            <a:sp3d>
              <a:contourClr>
                <a:schemeClr val="tx2"/>
              </a:contourClr>
            </a:sp3d>
          </a:bodyPr>
          <a:lstStyle>
            <a:lvl1pPr marL="0" indent="0" algn="l">
              <a:buFont typeface="Arial" pitchFamily="34" charset="0"/>
              <a:buNone/>
              <a:defRPr kumimoji="0" lang="en-US" sz="10000" b="0" i="1" u="none" strike="noStrike" kern="1200" cap="none" spc="-642" normalizeH="0" baseline="0" noProof="0" dirty="0" smtClean="0">
                <a:ln w="11430"/>
                <a:gradFill>
                  <a:gsLst>
                    <a:gs pos="0">
                      <a:schemeClr val="tx1"/>
                    </a:gs>
                    <a:gs pos="88000">
                      <a:schemeClr val="tx1"/>
                    </a:gs>
                  </a:gsLst>
                  <a:lin ang="5400000"/>
                </a:gradFill>
                <a:effectLst/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to…</a:t>
            </a: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9436" y="1447800"/>
            <a:ext cx="8363938" cy="20005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36" y="1447800"/>
            <a:ext cx="8363938" cy="2000548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9436" y="1447800"/>
            <a:ext cx="4115872" cy="1742015"/>
          </a:xfrm>
        </p:spPr>
        <p:txBody>
          <a:bodyPr/>
          <a:lstStyle>
            <a:lvl1pPr marL="339976" indent="-339976">
              <a:lnSpc>
                <a:spcPct val="90000"/>
              </a:lnSpc>
              <a:defRPr sz="2800"/>
            </a:lvl1pPr>
            <a:lvl2pPr marL="673338" indent="-325424">
              <a:lnSpc>
                <a:spcPct val="90000"/>
              </a:lnSpc>
              <a:defRPr sz="2400"/>
            </a:lvl2pPr>
            <a:lvl3pPr marL="953785" indent="-288384">
              <a:lnSpc>
                <a:spcPct val="90000"/>
              </a:lnSpc>
              <a:defRPr sz="2000"/>
            </a:lvl3pPr>
            <a:lvl4pPr marL="1227618" indent="-273833">
              <a:lnSpc>
                <a:spcPct val="90000"/>
              </a:lnSpc>
              <a:defRPr sz="1800"/>
            </a:lvl4pPr>
            <a:lvl5pPr marL="1516002" indent="-280447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7501" y="1447800"/>
            <a:ext cx="4115872" cy="1742015"/>
          </a:xfrm>
        </p:spPr>
        <p:txBody>
          <a:bodyPr/>
          <a:lstStyle>
            <a:lvl1pPr marL="347914" indent="-347914">
              <a:lnSpc>
                <a:spcPct val="90000"/>
              </a:lnSpc>
              <a:defRPr sz="2800"/>
            </a:lvl1pPr>
            <a:lvl2pPr marL="673338" indent="-339976">
              <a:lnSpc>
                <a:spcPct val="90000"/>
              </a:lnSpc>
              <a:defRPr sz="2400"/>
            </a:lvl2pPr>
            <a:lvl3pPr marL="961722" indent="-302936">
              <a:lnSpc>
                <a:spcPct val="90000"/>
              </a:lnSpc>
              <a:defRPr sz="2000"/>
            </a:lvl3pPr>
            <a:lvl4pPr marL="1227618" indent="-265896">
              <a:lnSpc>
                <a:spcPct val="90000"/>
              </a:lnSpc>
              <a:defRPr sz="1800"/>
            </a:lvl4pPr>
            <a:lvl5pPr marL="1516002" indent="-273833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2133600"/>
            <a:ext cx="4114800" cy="1537344"/>
          </a:xfrm>
        </p:spPr>
        <p:txBody>
          <a:bodyPr/>
          <a:lstStyle>
            <a:lvl1pPr marL="281770" indent="-281770">
              <a:defRPr sz="2300"/>
            </a:lvl1pPr>
            <a:lvl2pPr marL="562218" indent="-265896">
              <a:defRPr sz="2000"/>
            </a:lvl2pPr>
            <a:lvl3pPr marL="813562" indent="-243407">
              <a:defRPr sz="1800"/>
            </a:lvl3pPr>
            <a:lvl4pPr marL="1050354" indent="-228856">
              <a:defRPr sz="1700"/>
            </a:lvl4pPr>
            <a:lvl5pPr marL="1279210" indent="-206367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7501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7501" y="2133601"/>
            <a:ext cx="4115872" cy="1578619"/>
          </a:xfrm>
        </p:spPr>
        <p:txBody>
          <a:bodyPr/>
          <a:lstStyle>
            <a:lvl1pPr marL="296321" indent="-296321">
              <a:defRPr sz="2300"/>
            </a:lvl1pPr>
            <a:lvl2pPr marL="570155" indent="-273833">
              <a:defRPr sz="2000"/>
            </a:lvl2pPr>
            <a:lvl3pPr marL="821499" indent="-244730">
              <a:defRPr sz="1800"/>
            </a:lvl3pPr>
            <a:lvl4pPr marL="1050354" indent="-236793">
              <a:defRPr sz="1700"/>
            </a:lvl4pPr>
            <a:lvl5pPr marL="1279210" indent="-220919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ALKIN - Prints in GRAYSCAL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47800"/>
            <a:ext cx="8363937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 smtClean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460375" indent="-4603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5"/>
        </a:buBlip>
        <a:defRPr sz="32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855663" indent="-395288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8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1258888" indent="-40322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4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604963" indent="-3460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941513" indent="-336550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 rectangle.png"/>
          <p:cNvPicPr>
            <a:picLocks noChangeAspect="1"/>
          </p:cNvPicPr>
          <p:nvPr/>
        </p:nvPicPr>
        <p:blipFill>
          <a:blip r:embed="rId4"/>
          <a:srcRect b="10453"/>
          <a:stretch>
            <a:fillRect/>
          </a:stretch>
        </p:blipFill>
        <p:spPr>
          <a:xfrm>
            <a:off x="0" y="1299706"/>
            <a:ext cx="9144000" cy="55582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1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7" y="1905003"/>
            <a:ext cx="8363936" cy="21082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30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1pPr>
      <a:lvl2pPr marL="384954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8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2pPr>
      <a:lvl3pPr marL="761970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3pPr>
      <a:lvl4pPr marL="1094009" indent="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4pPr>
      <a:lvl5pPr marL="1426047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b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bitbucket.org/forki/fake/wiki/Home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projecteuler.net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msdn.com/b/dsyme/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hyperlink" Target="http://tomasp.net/blog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>
                <a:latin typeface="Segoe Condensed" pitchFamily="34" charset="0"/>
              </a:rPr>
              <a:t>What is F# and why should I care?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4191000"/>
            <a:ext cx="7620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Mike O’Brien</a:t>
            </a:r>
          </a:p>
          <a:p>
            <a:pPr algn="l"/>
            <a:r>
              <a:rPr lang="en-US" sz="2800" dirty="0" smtClean="0">
                <a:latin typeface="Segoe Condensed" pitchFamily="34" charset="0"/>
              </a:rPr>
              <a:t>@</a:t>
            </a:r>
            <a:r>
              <a:rPr lang="en-US" sz="2800" dirty="0" err="1" smtClean="0">
                <a:latin typeface="Segoe Condensed" pitchFamily="34" charset="0"/>
              </a:rPr>
              <a:t>hcoverlambda</a:t>
            </a:r>
            <a:endParaRPr lang="en-US" sz="2800" dirty="0" smtClean="0">
              <a:latin typeface="Segoe Condensed" pitchFamily="34" charset="0"/>
            </a:endParaRPr>
          </a:p>
          <a:p>
            <a:pPr algn="l"/>
            <a:r>
              <a:rPr lang="en-US" sz="2800" dirty="0" smtClean="0">
                <a:latin typeface="Segoe Condensed" pitchFamily="34" charset="0"/>
              </a:rPr>
              <a:t>blog.mikeobrien.net</a:t>
            </a:r>
            <a:endParaRPr lang="en-US" sz="28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Lambdas &amp; Closures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929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Lazy Evaluation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4251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Recursion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1358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Declarative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Largely declarative (Focusing on what not how).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2356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Pipelining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411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Pattern Matching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8143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List Processing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21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Sequence Expressions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3163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Applied F#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“If F# (Or any functional language) is not supplanting my day to day OO language where can I use it?”</a:t>
            </a:r>
          </a:p>
          <a:p>
            <a:pPr lvl="1"/>
            <a:r>
              <a:rPr lang="en-US" dirty="0" smtClean="0"/>
              <a:t>Prototyping</a:t>
            </a:r>
          </a:p>
          <a:p>
            <a:pPr lvl="1"/>
            <a:r>
              <a:rPr lang="en-US" dirty="0" smtClean="0"/>
              <a:t>Scripting (Yes, F# scripting!)</a:t>
            </a:r>
          </a:p>
          <a:p>
            <a:pPr lvl="1"/>
            <a:r>
              <a:rPr lang="en-US" dirty="0" smtClean="0"/>
              <a:t>Build scripts (FAKE, F# Make: </a:t>
            </a:r>
            <a:r>
              <a:rPr lang="en-US" sz="1800" dirty="0">
                <a:hlinkClick r:id="rId3"/>
              </a:rPr>
              <a:t>http://bitbucket.org/forki/fake/wiki/Home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Short lived tools (In application or script form)</a:t>
            </a:r>
          </a:p>
          <a:p>
            <a:pPr lvl="1"/>
            <a:r>
              <a:rPr lang="en-US" dirty="0" smtClean="0"/>
              <a:t>Personal projects (Including MVC and Silverlight projects)</a:t>
            </a:r>
          </a:p>
          <a:p>
            <a:pPr lvl="1"/>
            <a:r>
              <a:rPr lang="en-US" dirty="0" smtClean="0"/>
              <a:t>OSS projects</a:t>
            </a:r>
            <a:endParaRPr lang="en-US" dirty="0" smtClean="0"/>
          </a:p>
          <a:p>
            <a:pPr lvl="1"/>
            <a:r>
              <a:rPr lang="en-US" dirty="0" smtClean="0"/>
              <a:t>Project Euler (</a:t>
            </a:r>
            <a:r>
              <a:rPr lang="en-US" dirty="0">
                <a:hlinkClick r:id="rId4"/>
              </a:rPr>
              <a:t>http://projecteuler.net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 smtClean="0"/>
              <a:t>Make use of the functional paradigm in your multi paradigm OO language to solve problems.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49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Resources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Blogs</a:t>
            </a:r>
          </a:p>
          <a:p>
            <a:pPr lvl="1"/>
            <a:r>
              <a:rPr lang="en-US" dirty="0" smtClean="0"/>
              <a:t>Don </a:t>
            </a:r>
            <a:r>
              <a:rPr lang="en-US" dirty="0" err="1" smtClean="0"/>
              <a:t>Syme</a:t>
            </a:r>
            <a:r>
              <a:rPr lang="en-US" dirty="0"/>
              <a:t> - </a:t>
            </a:r>
            <a:r>
              <a:rPr lang="en-US" dirty="0">
                <a:hlinkClick r:id="rId3"/>
              </a:rPr>
              <a:t>http://blogs.msdn.com/b/dsyme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Tomas </a:t>
            </a:r>
            <a:r>
              <a:rPr lang="en-US" dirty="0" err="1" smtClean="0"/>
              <a:t>Petricek</a:t>
            </a:r>
            <a:r>
              <a:rPr lang="en-US" dirty="0"/>
              <a:t> - </a:t>
            </a:r>
            <a:r>
              <a:rPr lang="en-US" dirty="0">
                <a:hlinkClick r:id="rId4"/>
              </a:rPr>
              <a:t>http://tomasp.net/blog</a:t>
            </a:r>
            <a:r>
              <a:rPr lang="en-US" dirty="0" smtClean="0">
                <a:hlinkClick r:id="rId4"/>
              </a:rPr>
              <a:t>/</a:t>
            </a:r>
            <a:endParaRPr lang="en-US" dirty="0"/>
          </a:p>
          <a:p>
            <a:r>
              <a:rPr lang="en-US" dirty="0" smtClean="0"/>
              <a:t>Books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352800"/>
            <a:ext cx="2362200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198" y="3352800"/>
            <a:ext cx="2329129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43159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What is F#?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F# is primarily a functional language.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is multi paradigm so it does allow you to code/consume imperative and OO code.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It’s a .NET language so…</a:t>
            </a:r>
          </a:p>
          <a:p>
            <a:pPr lvl="1"/>
            <a:r>
              <a:rPr lang="en-US" dirty="0" smtClean="0"/>
              <a:t>You get all the benefits of the .NET framework.</a:t>
            </a:r>
          </a:p>
          <a:p>
            <a:pPr lvl="1"/>
            <a:r>
              <a:rPr lang="en-US" dirty="0" smtClean="0"/>
              <a:t>It can plug right into an existing .NET ecosystem.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</a:t>
            </a:r>
            <a:r>
              <a:rPr lang="en-US" dirty="0" smtClean="0">
                <a:latin typeface="Segoe Condensed" pitchFamily="34" charset="0"/>
              </a:rPr>
              <a:t>has its roots in ML, a functional language created in the ‘70s.</a:t>
            </a:r>
          </a:p>
          <a:p>
            <a:r>
              <a:rPr lang="en-US" dirty="0" smtClean="0">
                <a:latin typeface="Segoe Condensed" pitchFamily="34" charset="0"/>
              </a:rPr>
              <a:t>It ships with VS2010 and is offered as a stand alone download for VS2008 and the CLI.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90575" y="3352800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Slides, downloads and links @ http://blog.mikeobrien.net</a:t>
            </a:r>
            <a:endParaRPr lang="en-US" sz="2800" dirty="0">
              <a:latin typeface="Segoe Condensed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858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 smtClean="0">
                <a:latin typeface="Segoe Condensed" pitchFamily="34" charset="0"/>
              </a:rPr>
              <a:t>That’s all folks…</a:t>
            </a:r>
            <a:endParaRPr lang="en-US" sz="47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Why should I care?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000" dirty="0" smtClean="0"/>
              <a:t>For most of us the reason we should care has to do with the functional paradigm, not about F# per se.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Learning </a:t>
            </a:r>
            <a:r>
              <a:rPr lang="en-US" sz="3000" b="1" dirty="0">
                <a:solidFill>
                  <a:srgbClr val="FF0000"/>
                </a:solidFill>
              </a:rPr>
              <a:t>the functional paradigm will fundamentally change how you approach and solve computing problems</a:t>
            </a:r>
            <a:r>
              <a:rPr lang="en-US" sz="3000" b="1" dirty="0" smtClean="0">
                <a:solidFill>
                  <a:srgbClr val="FF0000"/>
                </a:solidFill>
              </a:rPr>
              <a:t>.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>
                <a:solidFill>
                  <a:schemeClr val="tx1"/>
                </a:solidFill>
              </a:rPr>
              <a:t>I will not </a:t>
            </a:r>
            <a:r>
              <a:rPr lang="en-US" sz="3000" dirty="0" smtClean="0">
                <a:solidFill>
                  <a:schemeClr val="tx1"/>
                </a:solidFill>
              </a:rPr>
              <a:t>be </a:t>
            </a:r>
            <a:r>
              <a:rPr lang="en-US" sz="3000" dirty="0">
                <a:solidFill>
                  <a:schemeClr val="tx1"/>
                </a:solidFill>
              </a:rPr>
              <a:t>able to prove this to </a:t>
            </a:r>
            <a:r>
              <a:rPr lang="en-US" sz="3000" dirty="0" smtClean="0">
                <a:solidFill>
                  <a:schemeClr val="tx1"/>
                </a:solidFill>
              </a:rPr>
              <a:t>you in 45 minutes. 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The only </a:t>
            </a:r>
            <a:r>
              <a:rPr lang="en-US" sz="3000" b="1" dirty="0">
                <a:solidFill>
                  <a:srgbClr val="FF0000"/>
                </a:solidFill>
              </a:rPr>
              <a:t>way to truly learn the functional paradigm is </a:t>
            </a:r>
            <a:r>
              <a:rPr lang="en-US" sz="3000" b="1" dirty="0" smtClean="0">
                <a:solidFill>
                  <a:srgbClr val="FF0000"/>
                </a:solidFill>
              </a:rPr>
              <a:t>in </a:t>
            </a:r>
            <a:r>
              <a:rPr lang="en-US" sz="3000" b="1" dirty="0">
                <a:solidFill>
                  <a:srgbClr val="FF0000"/>
                </a:solidFill>
              </a:rPr>
              <a:t>a functional </a:t>
            </a:r>
            <a:r>
              <a:rPr lang="en-US" sz="3000" b="1" dirty="0" smtClean="0">
                <a:solidFill>
                  <a:srgbClr val="FF0000"/>
                </a:solidFill>
              </a:rPr>
              <a:t>language (Doesn't have to be F#).</a:t>
            </a:r>
            <a:r>
              <a:rPr lang="en-US" sz="3000" dirty="0" smtClean="0">
                <a:solidFill>
                  <a:schemeClr val="tx1"/>
                </a:solidFill>
              </a:rPr>
              <a:t> 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 smtClean="0">
                <a:solidFill>
                  <a:schemeClr val="tx1"/>
                </a:solidFill>
              </a:rPr>
              <a:t>Even though learning the functional paradigm is done in a functional language the functional paradigm can be applied in multi </a:t>
            </a:r>
            <a:r>
              <a:rPr lang="en-US" sz="3000" dirty="0">
                <a:solidFill>
                  <a:schemeClr val="tx1"/>
                </a:solidFill>
              </a:rPr>
              <a:t>paradigm languages that support functional </a:t>
            </a:r>
            <a:r>
              <a:rPr lang="en-US" sz="3000" dirty="0" smtClean="0">
                <a:solidFill>
                  <a:schemeClr val="tx1"/>
                </a:solidFill>
              </a:rPr>
              <a:t>constructs like </a:t>
            </a:r>
            <a:r>
              <a:rPr lang="en-US" sz="3000" dirty="0">
                <a:solidFill>
                  <a:schemeClr val="tx1"/>
                </a:solidFill>
              </a:rPr>
              <a:t>C# and </a:t>
            </a:r>
            <a:r>
              <a:rPr lang="en-US" sz="3000" dirty="0" smtClean="0">
                <a:solidFill>
                  <a:schemeClr val="tx1"/>
                </a:solidFill>
              </a:rPr>
              <a:t>Ruby. </a:t>
            </a:r>
            <a:endParaRPr lang="en-US" sz="3000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9090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Programming Paradigms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 lnSpcReduction="10000"/>
          </a:bodyPr>
          <a:lstStyle/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What is a “programming paradigm”?</a:t>
            </a:r>
          </a:p>
          <a:p>
            <a:pPr lvl="1"/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“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fundamental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style</a:t>
            </a:r>
            <a:r>
              <a:rPr lang="en-US" sz="3000" dirty="0" smtClean="0">
                <a:solidFill>
                  <a:srgbClr val="FF0000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of computer programming” - Wikipedia</a:t>
            </a:r>
          </a:p>
          <a:p>
            <a:pPr lvl="1"/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Suite of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interrelated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concepts, idioms, principles and patterns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  <a:endParaRPr lang="en-US" sz="3000" dirty="0">
              <a:solidFill>
                <a:schemeClr val="tx1"/>
              </a:solidFill>
              <a:latin typeface="Segoe Condensed" pitchFamily="34" charset="0"/>
            </a:endParaRPr>
          </a:p>
          <a:p>
            <a:pPr lvl="1"/>
            <a:r>
              <a:rPr lang="en-US" sz="3000" b="1" dirty="0">
                <a:solidFill>
                  <a:srgbClr val="FF0000"/>
                </a:solidFill>
                <a:latin typeface="Segoe Condensed" pitchFamily="34" charset="0"/>
              </a:rPr>
              <a:t>Values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(IE: Elegance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, simplicity, performance, quality, terseness, flexibility, speed of development, parallel computation,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managing complexity, etc.)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They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embody a lot of stuff. 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made up of all that stuff too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not a particular language.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language enables you to express a particular paradigm.</a:t>
            </a:r>
            <a:endParaRPr lang="en-US" sz="30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921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Paradigm Shift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</a:t>
            </a:r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the functional paradigm is not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about learning a new language syntax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you just do that your not gaining anything.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 are a OO developer you will initially find it hard to “think functionally”.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Your instincts will be wrong at                                first, don’t trust them!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Look for a functional way to                                  solve the problem.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Don’t give up, you’ll get it!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962400"/>
            <a:ext cx="3297191" cy="2572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87829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Immutability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700" dirty="0" smtClean="0"/>
              <a:t>In other words, you cant change it (Or “mutate” it) after it’s been set.</a:t>
            </a:r>
          </a:p>
          <a:p>
            <a:r>
              <a:rPr lang="en-US" sz="2700" dirty="0" smtClean="0"/>
              <a:t>Thus we talk about “values” and not “variables” (Because it cant vary).</a:t>
            </a:r>
          </a:p>
          <a:p>
            <a:r>
              <a:rPr lang="en-US" sz="2700" dirty="0" smtClean="0"/>
              <a:t>This can be overridden with the “mutable” keyword and using the “&lt;-” assignment operator. (But </a:t>
            </a:r>
            <a:r>
              <a:rPr lang="en-US" sz="2700" dirty="0" err="1" smtClean="0"/>
              <a:t>prolly</a:t>
            </a:r>
            <a:r>
              <a:rPr lang="en-US" sz="2700" dirty="0" smtClean="0"/>
              <a:t> means </a:t>
            </a:r>
            <a:r>
              <a:rPr lang="en-US" sz="2700" dirty="0" err="1" smtClean="0"/>
              <a:t>ur</a:t>
            </a:r>
            <a:r>
              <a:rPr lang="en-US" sz="2700" dirty="0" smtClean="0"/>
              <a:t> doing it wrong)</a:t>
            </a:r>
          </a:p>
          <a:p>
            <a:r>
              <a:rPr lang="en-US" sz="2700" dirty="0" smtClean="0"/>
              <a:t>This is not a bad thing. The functional paradigm solves problems in such a way that doesn't require the maintenance of mutable state whereas imperative/OO is all about it.</a:t>
            </a:r>
          </a:p>
          <a:p>
            <a:r>
              <a:rPr lang="en-US" sz="2700" dirty="0" smtClean="0"/>
              <a:t>This simplifies and clarifies the code.</a:t>
            </a:r>
          </a:p>
          <a:p>
            <a:r>
              <a:rPr lang="en-US" sz="2700" dirty="0" smtClean="0"/>
              <a:t>Opens the door for easy parallelization (Nothing to lock, no race conditions, </a:t>
            </a:r>
            <a:r>
              <a:rPr lang="en-US" sz="2700" dirty="0" err="1" smtClean="0"/>
              <a:t>etc</a:t>
            </a:r>
            <a:r>
              <a:rPr lang="en-US" sz="2700" dirty="0" smtClean="0"/>
              <a:t>).</a:t>
            </a:r>
            <a:endParaRPr lang="en-US" sz="27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17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Type Inference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F# is s</a:t>
            </a:r>
            <a:r>
              <a:rPr lang="en-US" sz="2800" dirty="0" smtClean="0"/>
              <a:t>trongly typed.</a:t>
            </a:r>
          </a:p>
          <a:p>
            <a:r>
              <a:rPr lang="en-US" sz="2800" dirty="0" smtClean="0"/>
              <a:t>Makes heavy use of type inference.</a:t>
            </a:r>
          </a:p>
          <a:p>
            <a:r>
              <a:rPr lang="en-US" sz="2800" dirty="0" smtClean="0"/>
              <a:t>In fact you RARELY have to specify a type.</a:t>
            </a:r>
          </a:p>
          <a:p>
            <a:r>
              <a:rPr lang="en-US" sz="2800" dirty="0" smtClean="0"/>
              <a:t>F# attempts to generalize types, by making them generic, when possible (Automatic Generalization).</a:t>
            </a:r>
          </a:p>
          <a:p>
            <a:r>
              <a:rPr lang="en-US" sz="2800" dirty="0" smtClean="0"/>
              <a:t>C# has limited type inference</a:t>
            </a:r>
          </a:p>
          <a:p>
            <a:pPr lvl="1"/>
            <a:r>
              <a:rPr lang="en-US" dirty="0" smtClean="0"/>
              <a:t>With local variables via the “</a:t>
            </a:r>
            <a:r>
              <a:rPr lang="en-US" dirty="0" err="1" smtClean="0"/>
              <a:t>var</a:t>
            </a:r>
            <a:r>
              <a:rPr lang="en-US" dirty="0" smtClean="0"/>
              <a:t>” keyword.</a:t>
            </a:r>
          </a:p>
          <a:p>
            <a:pPr lvl="1"/>
            <a:r>
              <a:rPr lang="en-US" dirty="0" smtClean="0"/>
              <a:t>With generic type parameters.</a:t>
            </a:r>
          </a:p>
          <a:p>
            <a:r>
              <a:rPr lang="en-US" sz="2800" dirty="0" smtClean="0"/>
              <a:t>“But, but, I need types, this is weird!”</a:t>
            </a:r>
          </a:p>
          <a:p>
            <a:r>
              <a:rPr lang="en-US" sz="2800" dirty="0" smtClean="0"/>
              <a:t>Working in F# helps you realize that explicit type  specifications ARE NOT important and not needed.</a:t>
            </a:r>
          </a:p>
          <a:p>
            <a:r>
              <a:rPr lang="en-US" sz="2800" dirty="0" smtClean="0"/>
              <a:t>But this is well engrained so its hard to let go.  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4876800"/>
            <a:ext cx="162687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52723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chemeClr val="tx1"/>
                </a:solidFill>
                <a:latin typeface="Segoe Condensed" pitchFamily="34" charset="0"/>
              </a:rPr>
              <a:t>First-class &amp; Higher-order Functions</a:t>
            </a:r>
            <a:endParaRPr lang="en-US" sz="3200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762000"/>
            <a:ext cx="8991600" cy="60198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100" dirty="0" smtClean="0"/>
              <a:t>First-class functions </a:t>
            </a:r>
            <a:r>
              <a:rPr lang="en-US" sz="3100" dirty="0"/>
              <a:t>are treated </a:t>
            </a:r>
            <a:r>
              <a:rPr lang="en-US" sz="3100" dirty="0" smtClean="0"/>
              <a:t>          that </a:t>
            </a:r>
            <a:r>
              <a:rPr lang="en-US" sz="3100" dirty="0" smtClean="0"/>
              <a:t>are treated </a:t>
            </a:r>
            <a:r>
              <a:rPr lang="en-US" sz="3100" dirty="0" smtClean="0"/>
              <a:t>just like primitives and other                                    </a:t>
            </a:r>
            <a:r>
              <a:rPr lang="en-US" sz="3100" dirty="0" smtClean="0"/>
              <a:t>types.</a:t>
            </a:r>
          </a:p>
          <a:p>
            <a:r>
              <a:rPr lang="en-US" sz="3100" dirty="0" smtClean="0"/>
              <a:t>They can be passed into and                                  returned by other functions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/>
              <a:t>Higher-order functions are simply </a:t>
            </a:r>
            <a:r>
              <a:rPr lang="en-US" dirty="0" smtClean="0"/>
              <a:t>functions </a:t>
            </a:r>
            <a:r>
              <a:rPr lang="en-US" dirty="0"/>
              <a:t>that </a:t>
            </a:r>
            <a:r>
              <a:rPr lang="en-US" dirty="0" smtClean="0"/>
              <a:t>take </a:t>
            </a:r>
            <a:r>
              <a:rPr lang="en-US" dirty="0"/>
              <a:t>or return a function.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981075"/>
            <a:ext cx="3599571" cy="22679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76915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Currying/Partial Application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561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1">
      <a:majorFont>
        <a:latin typeface="Segoe Condensed"/>
        <a:ea typeface=""/>
        <a:cs typeface=""/>
      </a:majorFont>
      <a:minorFont>
        <a:latin typeface="Segoe Condensed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3200" dirty="0" err="1" smtClean="0">
            <a:gradFill>
              <a:gsLst>
                <a:gs pos="0">
                  <a:schemeClr val="tx1"/>
                </a:gs>
                <a:gs pos="10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White with Consolas font for code slides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2">
      <a:majorFont>
        <a:latin typeface="Segoe Condensed"/>
        <a:ea typeface=""/>
        <a:cs typeface=""/>
      </a:majorFont>
      <a:minorFont>
        <a:latin typeface="Consolas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5"/>
        </a:lnRef>
        <a:fillRef idx="3">
          <a:schemeClr val="accent5"/>
        </a:fillRef>
        <a:effectRef idx="2">
          <a:schemeClr val="accent5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dirty="0" err="1" smtClean="0">
            <a:gradFill>
              <a:gsLst>
                <a:gs pos="417">
                  <a:srgbClr val="000000"/>
                </a:gs>
                <a:gs pos="100000">
                  <a:srgbClr val="000000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15278</TotalTime>
  <Words>803</Words>
  <Application>Microsoft Office PowerPoint</Application>
  <PresentationFormat>On-screen Show (4:3)</PresentationFormat>
  <Paragraphs>120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Theme1</vt:lpstr>
      <vt:lpstr>White with Consolas font for code slides</vt:lpstr>
      <vt:lpstr>PowerPoint Presentation</vt:lpstr>
      <vt:lpstr>What is F#?</vt:lpstr>
      <vt:lpstr>Why should I care?</vt:lpstr>
      <vt:lpstr>Programming Paradigms</vt:lpstr>
      <vt:lpstr>Paradigm Shift</vt:lpstr>
      <vt:lpstr>Immutability</vt:lpstr>
      <vt:lpstr>Type Inference</vt:lpstr>
      <vt:lpstr>First-class &amp; Higher-order Functions</vt:lpstr>
      <vt:lpstr>Currying/Partial Application</vt:lpstr>
      <vt:lpstr>Lambdas &amp; Closures</vt:lpstr>
      <vt:lpstr>Lazy Evaluation</vt:lpstr>
      <vt:lpstr>Recursion</vt:lpstr>
      <vt:lpstr>Declarative</vt:lpstr>
      <vt:lpstr>Pipelining</vt:lpstr>
      <vt:lpstr>Pattern Matching</vt:lpstr>
      <vt:lpstr>List Processing</vt:lpstr>
      <vt:lpstr>Sequence Expressions</vt:lpstr>
      <vt:lpstr>Applied F#</vt:lpstr>
      <vt:lpstr>Learning Resources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mob</dc:creator>
  <cp:lastModifiedBy>mob</cp:lastModifiedBy>
  <cp:revision>254</cp:revision>
  <dcterms:created xsi:type="dcterms:W3CDTF">2009-12-06T00:29:31Z</dcterms:created>
  <dcterms:modified xsi:type="dcterms:W3CDTF">2010-11-05T03:38:35Z</dcterms:modified>
</cp:coreProperties>
</file>

<file path=docProps/thumbnail.jpeg>
</file>